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36" r:id="rId4"/>
  </p:sldMasterIdLst>
  <p:notesMasterIdLst>
    <p:notesMasterId r:id="rId12"/>
  </p:notesMasterIdLst>
  <p:handoutMasterIdLst>
    <p:handoutMasterId r:id="rId13"/>
  </p:handoutMasterIdLst>
  <p:sldIdLst>
    <p:sldId id="287" r:id="rId5"/>
    <p:sldId id="325" r:id="rId6"/>
    <p:sldId id="319" r:id="rId7"/>
    <p:sldId id="320" r:id="rId8"/>
    <p:sldId id="323" r:id="rId9"/>
    <p:sldId id="288" r:id="rId10"/>
    <p:sldId id="31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32C04D"/>
    <a:srgbClr val="9DD888"/>
    <a:srgbClr val="D9D9D9"/>
    <a:srgbClr val="462340"/>
    <a:srgbClr val="4B374B"/>
    <a:srgbClr val="4A726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54" autoAdjust="0"/>
    <p:restoredTop sz="93686" autoAdjust="0"/>
  </p:normalViewPr>
  <p:slideViewPr>
    <p:cSldViewPr snapToGrid="0">
      <p:cViewPr varScale="1">
        <p:scale>
          <a:sx n="48" d="100"/>
          <a:sy n="48" d="100"/>
        </p:scale>
        <p:origin x="36" y="6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1F9995-ABA5-4B84-A110-13D73B9367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FC55C-A306-4A55-B35A-6BA5203CC3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B64A6-5383-4553-9650-AE943B3D4590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C51AC-ACC0-4B35-8350-D8EA48E4E6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F829-76AE-4D6B-A09B-E771F87F6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CB224-3C4D-493C-AEF6-51FAC3CC7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E0DF2-F06A-4107-A20D-CF99C15F57D9}" type="datetimeFigureOut">
              <a:rPr lang="en-US" noProof="0" smtClean="0"/>
              <a:t>7/29/2020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9F48-E3F7-4432-94C0-BC9DA42EACB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910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09F48-E3F7-4432-94C0-BC9DA42EACBA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681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B5FE-DF40-4F02-BA9A-61EF87DDF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21891-02FE-4629-A567-B6AFB8710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96F22-B2C4-4C34-AA2C-3A2324BC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8919-3ADC-4EBB-8801-25030A2428E7}" type="datetimeFigureOut">
              <a:rPr lang="en-AU" smtClean="0"/>
              <a:t>29/07/2020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17F81-ED00-44D9-9E6F-280823DC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42F04-A36C-4DCC-9032-EF5F5149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A272-ED0A-4D89-A74A-A6585DE4BDE7}" type="slidenum">
              <a:rPr lang="en-AU" smtClean="0"/>
              <a:t>‹#›</a:t>
            </a:fld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D2C1AB-0108-4906-AA5A-FB190735C577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3970D9-8647-4C8B-9CDE-044122587732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2752AA-9347-4194-9BB8-282C50867FD9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BCB6AC-5968-4EB3-A431-7715ABA4A395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60D83A-E942-42B6-97D9-9A17D87E517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EAC502-F78E-4860-B913-CAF70D56CCD3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1CE2BB-7A54-4CFC-AFA0-9EFBD2C4478F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04CBDB-3557-4ECA-B10B-F0A37E807ED7}"/>
              </a:ext>
            </a:extLst>
          </p:cNvPr>
          <p:cNvSpPr/>
          <p:nvPr userDrawn="1"/>
        </p:nvSpPr>
        <p:spPr>
          <a:xfrm>
            <a:off x="2674071" y="21211"/>
            <a:ext cx="6843859" cy="6843859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50B9D8-8C2E-4A29-AEFC-661FA41F9434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52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49469-A025-4A68-BA4A-2F3BF2A5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76EC7-56E1-449C-8B3B-77EA82F52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83D88-29F2-436D-A6C6-911D06CF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8919-3ADC-4EBB-8801-25030A2428E7}" type="datetimeFigureOut">
              <a:rPr lang="en-AU" smtClean="0"/>
              <a:t>29/07/2020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6A482-D6FE-425A-85AD-5C2F1FEE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7B5BD-7300-4078-87DB-E47FD96B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943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C5553B-6CE6-417D-91F2-C4E7DB509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71384-0E70-4A68-A9F7-B917FF0AC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FD256-246F-4989-9A34-599D0DBC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8919-3ADC-4EBB-8801-25030A2428E7}" type="datetimeFigureOut">
              <a:rPr lang="en-AU" smtClean="0"/>
              <a:t>29/07/2020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0A1A3-8EA2-42D3-A7D9-3F99EC58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85635-8936-4BD3-B705-9C789402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1036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8725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500">
                <a:srgbClr val="FFFFFF">
                  <a:alpha val="70000"/>
                </a:srgbClr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CE1FD2D3-33AB-45C8-8460-A53DA1178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5E165C-C0B1-4DBC-9626-FFD61EB2A3C6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808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183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AA5535-A3DD-490B-B233-9C9B84EEC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6326" y="1251145"/>
            <a:ext cx="6615674" cy="5596389"/>
          </a:xfrm>
          <a:custGeom>
            <a:avLst/>
            <a:gdLst>
              <a:gd name="connsiteX0" fmla="*/ 3621727 w 6615674"/>
              <a:gd name="connsiteY0" fmla="*/ 0 h 5596389"/>
              <a:gd name="connsiteX1" fmla="*/ 6416428 w 6615674"/>
              <a:gd name="connsiteY1" fmla="*/ 1317972 h 5596389"/>
              <a:gd name="connsiteX2" fmla="*/ 6615674 w 6615674"/>
              <a:gd name="connsiteY2" fmla="*/ 1584421 h 5596389"/>
              <a:gd name="connsiteX3" fmla="*/ 6615674 w 6615674"/>
              <a:gd name="connsiteY3" fmla="*/ 5596389 h 5596389"/>
              <a:gd name="connsiteX4" fmla="*/ 587989 w 6615674"/>
              <a:gd name="connsiteY4" fmla="*/ 5596389 h 5596389"/>
              <a:gd name="connsiteX5" fmla="*/ 437123 w 6615674"/>
              <a:gd name="connsiteY5" fmla="*/ 5348058 h 5596389"/>
              <a:gd name="connsiteX6" fmla="*/ 0 w 6615674"/>
              <a:gd name="connsiteY6" fmla="*/ 3621727 h 5596389"/>
              <a:gd name="connsiteX7" fmla="*/ 3621727 w 6615674"/>
              <a:gd name="connsiteY7" fmla="*/ 0 h 55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596389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596389"/>
                </a:lnTo>
                <a:lnTo>
                  <a:pt x="587989" y="5596389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ctr" anchorCtr="1">
            <a:noAutofit/>
          </a:bodyPr>
          <a:lstStyle>
            <a:lvl1pPr>
              <a:defRPr lang="en-US" sz="16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108634F-AB43-4931-97E0-C7125C9FD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4131946" cy="33794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77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04A362-78AD-4F31-9FCF-66BA2DBDB3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0E096E-920F-4CEE-BF9A-07CA664FED2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90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49342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4736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1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71726A-1E0A-434B-A802-4FCC15A82D01}"/>
              </a:ext>
            </a:extLst>
          </p:cNvPr>
          <p:cNvSpPr/>
          <p:nvPr userDrawn="1"/>
        </p:nvSpPr>
        <p:spPr>
          <a:xfrm>
            <a:off x="2674071" y="21211"/>
            <a:ext cx="6843859" cy="6843859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3248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BBDB-0DB6-4D77-9760-4A9493815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A33D6-A943-4E40-999A-1FC062781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C5F72-4BD5-4D9C-AACB-98A27296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8919-3ADC-4EBB-8801-25030A2428E7}" type="datetimeFigureOut">
              <a:rPr lang="en-AU" smtClean="0"/>
              <a:t>29/07/2020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0EADA-7159-4840-8692-E14B4838A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E83B1-720F-4D97-8F55-7A38BC9F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538A44-B5A3-4139-B631-FF6E33FCC7ED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AAA9EE-D906-4B58-97F8-E340647F4EC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621953-AC63-49D7-A5E1-4DDC70F80720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DBF02F-F2E5-49EB-B765-CA0E1D8D7B00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07E5C9-3C18-4159-8328-4E9ED14C2C6D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D66762-9A64-43A5-B459-ACEBEF60474F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0D6225-AC82-40CE-AFFC-7434317ED678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A06C818-3DC8-41F6-AA1A-CF26DC228B3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2B89C9E-2B8B-42D8-80E1-FDE605FBA904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3E075CD-0268-4F68-95DE-1C235143A1A3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289681-E524-4363-BE64-4710A16662E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33C66A-CDB3-4CB7-A4BB-A4231D31EA76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8BB7439-DF88-4AD8-96A7-A79A2D383E27}"/>
              </a:ext>
            </a:extLst>
          </p:cNvPr>
          <p:cNvSpPr/>
          <p:nvPr userDrawn="1"/>
        </p:nvSpPr>
        <p:spPr>
          <a:xfrm>
            <a:off x="-1" y="-16064"/>
            <a:ext cx="3981692" cy="2505614"/>
          </a:xfrm>
          <a:custGeom>
            <a:avLst/>
            <a:gdLst>
              <a:gd name="connsiteX0" fmla="*/ 0 w 3981692"/>
              <a:gd name="connsiteY0" fmla="*/ 0 h 2505614"/>
              <a:gd name="connsiteX1" fmla="*/ 3978183 w 3981692"/>
              <a:gd name="connsiteY1" fmla="*/ 0 h 2505614"/>
              <a:gd name="connsiteX2" fmla="*/ 3981692 w 3981692"/>
              <a:gd name="connsiteY2" fmla="*/ 54609 h 2505614"/>
              <a:gd name="connsiteX3" fmla="*/ 862315 w 3981692"/>
              <a:gd name="connsiteY3" fmla="*/ 2505614 h 2505614"/>
              <a:gd name="connsiteX4" fmla="*/ 233652 w 3981692"/>
              <a:gd name="connsiteY4" fmla="*/ 2455818 h 2505614"/>
              <a:gd name="connsiteX5" fmla="*/ 0 w 3981692"/>
              <a:gd name="connsiteY5" fmla="*/ 2408613 h 25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692" h="2505614">
                <a:moveTo>
                  <a:pt x="0" y="0"/>
                </a:moveTo>
                <a:lnTo>
                  <a:pt x="3978183" y="0"/>
                </a:lnTo>
                <a:lnTo>
                  <a:pt x="3981692" y="54609"/>
                </a:lnTo>
                <a:cubicBezTo>
                  <a:pt x="3981692" y="1408262"/>
                  <a:pt x="2585099" y="2505614"/>
                  <a:pt x="862315" y="2505614"/>
                </a:cubicBezTo>
                <a:cubicBezTo>
                  <a:pt x="646967" y="2505614"/>
                  <a:pt x="436716" y="2488468"/>
                  <a:pt x="233652" y="2455818"/>
                </a:cubicBezTo>
                <a:lnTo>
                  <a:pt x="0" y="2408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8344EA6-DB89-4C10-A413-1A2715067C50}"/>
              </a:ext>
            </a:extLst>
          </p:cNvPr>
          <p:cNvSpPr/>
          <p:nvPr userDrawn="1"/>
        </p:nvSpPr>
        <p:spPr>
          <a:xfrm>
            <a:off x="0" y="-16063"/>
            <a:ext cx="3795148" cy="2242063"/>
          </a:xfrm>
          <a:custGeom>
            <a:avLst/>
            <a:gdLst>
              <a:gd name="connsiteX0" fmla="*/ 0 w 3795148"/>
              <a:gd name="connsiteY0" fmla="*/ 0 h 2242063"/>
              <a:gd name="connsiteX1" fmla="*/ 3795148 w 3795148"/>
              <a:gd name="connsiteY1" fmla="*/ 0 h 2242063"/>
              <a:gd name="connsiteX2" fmla="*/ 3793988 w 3795148"/>
              <a:gd name="connsiteY2" fmla="*/ 18343 h 2242063"/>
              <a:gd name="connsiteX3" fmla="*/ 708660 w 3795148"/>
              <a:gd name="connsiteY3" fmla="*/ 2242063 h 2242063"/>
              <a:gd name="connsiteX4" fmla="*/ 83632 w 3795148"/>
              <a:gd name="connsiteY4" fmla="*/ 2191740 h 2242063"/>
              <a:gd name="connsiteX5" fmla="*/ 0 w 3795148"/>
              <a:gd name="connsiteY5" fmla="*/ 2174565 h 22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148" h="2242063">
                <a:moveTo>
                  <a:pt x="0" y="0"/>
                </a:moveTo>
                <a:lnTo>
                  <a:pt x="3795148" y="0"/>
                </a:lnTo>
                <a:lnTo>
                  <a:pt x="3793988" y="18343"/>
                </a:lnTo>
                <a:cubicBezTo>
                  <a:pt x="3635169" y="1267374"/>
                  <a:pt x="2314432" y="2242063"/>
                  <a:pt x="708660" y="2242063"/>
                </a:cubicBezTo>
                <a:cubicBezTo>
                  <a:pt x="494557" y="2242063"/>
                  <a:pt x="285522" y="2224735"/>
                  <a:pt x="83632" y="2191740"/>
                </a:cubicBezTo>
                <a:lnTo>
                  <a:pt x="0" y="2174565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46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4B03F13-A59A-4526-9D17-27A3B8C63BCD}"/>
              </a:ext>
            </a:extLst>
          </p:cNvPr>
          <p:cNvSpPr/>
          <p:nvPr userDrawn="1"/>
        </p:nvSpPr>
        <p:spPr>
          <a:xfrm>
            <a:off x="-1" y="-16064"/>
            <a:ext cx="3981692" cy="2505614"/>
          </a:xfrm>
          <a:custGeom>
            <a:avLst/>
            <a:gdLst>
              <a:gd name="connsiteX0" fmla="*/ 0 w 3981692"/>
              <a:gd name="connsiteY0" fmla="*/ 0 h 2505614"/>
              <a:gd name="connsiteX1" fmla="*/ 3978183 w 3981692"/>
              <a:gd name="connsiteY1" fmla="*/ 0 h 2505614"/>
              <a:gd name="connsiteX2" fmla="*/ 3981692 w 3981692"/>
              <a:gd name="connsiteY2" fmla="*/ 54609 h 2505614"/>
              <a:gd name="connsiteX3" fmla="*/ 862315 w 3981692"/>
              <a:gd name="connsiteY3" fmla="*/ 2505614 h 2505614"/>
              <a:gd name="connsiteX4" fmla="*/ 233652 w 3981692"/>
              <a:gd name="connsiteY4" fmla="*/ 2455818 h 2505614"/>
              <a:gd name="connsiteX5" fmla="*/ 0 w 3981692"/>
              <a:gd name="connsiteY5" fmla="*/ 2408613 h 25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692" h="2505614">
                <a:moveTo>
                  <a:pt x="0" y="0"/>
                </a:moveTo>
                <a:lnTo>
                  <a:pt x="3978183" y="0"/>
                </a:lnTo>
                <a:lnTo>
                  <a:pt x="3981692" y="54609"/>
                </a:lnTo>
                <a:cubicBezTo>
                  <a:pt x="3981692" y="1408262"/>
                  <a:pt x="2585099" y="2505614"/>
                  <a:pt x="862315" y="2505614"/>
                </a:cubicBezTo>
                <a:cubicBezTo>
                  <a:pt x="646967" y="2505614"/>
                  <a:pt x="436716" y="2488468"/>
                  <a:pt x="233652" y="2455818"/>
                </a:cubicBezTo>
                <a:lnTo>
                  <a:pt x="0" y="2408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A1E45B6-C7EC-4687-B8D8-10D1DBC47018}"/>
              </a:ext>
            </a:extLst>
          </p:cNvPr>
          <p:cNvSpPr/>
          <p:nvPr userDrawn="1"/>
        </p:nvSpPr>
        <p:spPr>
          <a:xfrm>
            <a:off x="0" y="-16063"/>
            <a:ext cx="3795148" cy="2242063"/>
          </a:xfrm>
          <a:custGeom>
            <a:avLst/>
            <a:gdLst>
              <a:gd name="connsiteX0" fmla="*/ 0 w 3795148"/>
              <a:gd name="connsiteY0" fmla="*/ 0 h 2242063"/>
              <a:gd name="connsiteX1" fmla="*/ 3795148 w 3795148"/>
              <a:gd name="connsiteY1" fmla="*/ 0 h 2242063"/>
              <a:gd name="connsiteX2" fmla="*/ 3793988 w 3795148"/>
              <a:gd name="connsiteY2" fmla="*/ 18343 h 2242063"/>
              <a:gd name="connsiteX3" fmla="*/ 708660 w 3795148"/>
              <a:gd name="connsiteY3" fmla="*/ 2242063 h 2242063"/>
              <a:gd name="connsiteX4" fmla="*/ 83632 w 3795148"/>
              <a:gd name="connsiteY4" fmla="*/ 2191740 h 2242063"/>
              <a:gd name="connsiteX5" fmla="*/ 0 w 3795148"/>
              <a:gd name="connsiteY5" fmla="*/ 2174565 h 22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148" h="2242063">
                <a:moveTo>
                  <a:pt x="0" y="0"/>
                </a:moveTo>
                <a:lnTo>
                  <a:pt x="3795148" y="0"/>
                </a:lnTo>
                <a:lnTo>
                  <a:pt x="3793988" y="18343"/>
                </a:lnTo>
                <a:cubicBezTo>
                  <a:pt x="3635169" y="1267374"/>
                  <a:pt x="2314432" y="2242063"/>
                  <a:pt x="708660" y="2242063"/>
                </a:cubicBezTo>
                <a:cubicBezTo>
                  <a:pt x="494557" y="2242063"/>
                  <a:pt x="285522" y="2224735"/>
                  <a:pt x="83632" y="2191740"/>
                </a:cubicBezTo>
                <a:lnTo>
                  <a:pt x="0" y="2174565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8536E4F-F1FA-484F-8F59-EAADF890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100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ACE3D1-F863-4422-B475-730B2AEA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7325"/>
            <a:ext cx="5181600" cy="37396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C6DDB857-67CE-4444-B436-F7A2F6E06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886" y="2404377"/>
            <a:ext cx="5181600" cy="377258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429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F7D2858-2046-4CAD-A3EE-D0A4D0F2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3331"/>
            <a:ext cx="5157787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A9DBBF8-4A18-4CB1-A8AC-30C9B530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9199"/>
            <a:ext cx="5157787" cy="335046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3E81B2D-A79D-4DC3-B7DF-1E1E0F58E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7304" y="2123331"/>
            <a:ext cx="5183188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8C0B65ED-88D9-4E01-AD11-24590E2C7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304" y="2839199"/>
            <a:ext cx="5183188" cy="335046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436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BB6343A-FD10-4841-94C8-487A8E7E71C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576326" y="1251144"/>
            <a:ext cx="6615674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018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ABD40F-74C4-48BF-BEBE-FD456D424166}"/>
              </a:ext>
            </a:extLst>
          </p:cNvPr>
          <p:cNvSpPr/>
          <p:nvPr userDrawn="1"/>
        </p:nvSpPr>
        <p:spPr>
          <a:xfrm>
            <a:off x="4846320" y="0"/>
            <a:ext cx="7345680" cy="6907322"/>
          </a:xfrm>
          <a:custGeom>
            <a:avLst/>
            <a:gdLst>
              <a:gd name="connsiteX0" fmla="*/ 3543489 w 7345680"/>
              <a:gd name="connsiteY0" fmla="*/ 0 h 6907322"/>
              <a:gd name="connsiteX1" fmla="*/ 5432871 w 7345680"/>
              <a:gd name="connsiteY1" fmla="*/ 0 h 6907322"/>
              <a:gd name="connsiteX2" fmla="*/ 5609846 w 7345680"/>
              <a:gd name="connsiteY2" fmla="*/ 40446 h 6907322"/>
              <a:gd name="connsiteX3" fmla="*/ 7343079 w 7345680"/>
              <a:gd name="connsiteY3" fmla="*/ 915371 h 6907322"/>
              <a:gd name="connsiteX4" fmla="*/ 7345680 w 7345680"/>
              <a:gd name="connsiteY4" fmla="*/ 917602 h 6907322"/>
              <a:gd name="connsiteX5" fmla="*/ 7345680 w 7345680"/>
              <a:gd name="connsiteY5" fmla="*/ 6907322 h 6907322"/>
              <a:gd name="connsiteX6" fmla="*/ 822371 w 7345680"/>
              <a:gd name="connsiteY6" fmla="*/ 6907322 h 6907322"/>
              <a:gd name="connsiteX7" fmla="*/ 766511 w 7345680"/>
              <a:gd name="connsiteY7" fmla="*/ 6829539 h 6907322"/>
              <a:gd name="connsiteX8" fmla="*/ 0 w 7345680"/>
              <a:gd name="connsiteY8" fmla="*/ 4344739 h 6907322"/>
              <a:gd name="connsiteX9" fmla="*/ 3366514 w 7345680"/>
              <a:gd name="connsiteY9" fmla="*/ 40446 h 69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5680" h="6907322">
                <a:moveTo>
                  <a:pt x="3543489" y="0"/>
                </a:moveTo>
                <a:lnTo>
                  <a:pt x="5432871" y="0"/>
                </a:lnTo>
                <a:lnTo>
                  <a:pt x="5609846" y="40446"/>
                </a:lnTo>
                <a:cubicBezTo>
                  <a:pt x="6255171" y="204854"/>
                  <a:pt x="6844336" y="507805"/>
                  <a:pt x="7343079" y="915371"/>
                </a:cubicBezTo>
                <a:lnTo>
                  <a:pt x="7345680" y="917602"/>
                </a:lnTo>
                <a:lnTo>
                  <a:pt x="7345680" y="6907322"/>
                </a:lnTo>
                <a:lnTo>
                  <a:pt x="822371" y="6907322"/>
                </a:lnTo>
                <a:lnTo>
                  <a:pt x="766511" y="6829539"/>
                </a:lnTo>
                <a:cubicBezTo>
                  <a:pt x="282576" y="6120238"/>
                  <a:pt x="0" y="5265165"/>
                  <a:pt x="0" y="4344739"/>
                </a:cubicBezTo>
                <a:cubicBezTo>
                  <a:pt x="0" y="2273781"/>
                  <a:pt x="1430540" y="533670"/>
                  <a:pt x="3366514" y="40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4419"/>
            <a:ext cx="4006532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8BAA80-2B02-4FB1-AE39-6D8426AB4FB7}"/>
              </a:ext>
            </a:extLst>
          </p:cNvPr>
          <p:cNvSpPr/>
          <p:nvPr userDrawn="1"/>
        </p:nvSpPr>
        <p:spPr>
          <a:xfrm>
            <a:off x="5323076" y="314025"/>
            <a:ext cx="6868924" cy="6593297"/>
          </a:xfrm>
          <a:custGeom>
            <a:avLst/>
            <a:gdLst>
              <a:gd name="connsiteX0" fmla="*/ 4079984 w 6868924"/>
              <a:gd name="connsiteY0" fmla="*/ 0 h 6593297"/>
              <a:gd name="connsiteX1" fmla="*/ 6675233 w 6868924"/>
              <a:gd name="connsiteY1" fmla="*/ 931670 h 6593297"/>
              <a:gd name="connsiteX2" fmla="*/ 6868924 w 6868924"/>
              <a:gd name="connsiteY2" fmla="*/ 1107709 h 6593297"/>
              <a:gd name="connsiteX3" fmla="*/ 6868924 w 6868924"/>
              <a:gd name="connsiteY3" fmla="*/ 6593297 h 6593297"/>
              <a:gd name="connsiteX4" fmla="*/ 867282 w 6868924"/>
              <a:gd name="connsiteY4" fmla="*/ 6593297 h 6593297"/>
              <a:gd name="connsiteX5" fmla="*/ 810549 w 6868924"/>
              <a:gd name="connsiteY5" fmla="*/ 6521104 h 6593297"/>
              <a:gd name="connsiteX6" fmla="*/ 0 w 6868924"/>
              <a:gd name="connsiteY6" fmla="*/ 4079984 h 6593297"/>
              <a:gd name="connsiteX7" fmla="*/ 4079984 w 6868924"/>
              <a:gd name="connsiteY7" fmla="*/ 0 h 659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6593297">
                <a:moveTo>
                  <a:pt x="4079984" y="0"/>
                </a:moveTo>
                <a:cubicBezTo>
                  <a:pt x="5065808" y="0"/>
                  <a:pt x="5969971" y="349636"/>
                  <a:pt x="6675233" y="931670"/>
                </a:cubicBezTo>
                <a:lnTo>
                  <a:pt x="6868924" y="1107709"/>
                </a:lnTo>
                <a:lnTo>
                  <a:pt x="6868924" y="6593297"/>
                </a:lnTo>
                <a:lnTo>
                  <a:pt x="867282" y="6593297"/>
                </a:lnTo>
                <a:lnTo>
                  <a:pt x="810549" y="6521104"/>
                </a:lnTo>
                <a:cubicBezTo>
                  <a:pt x="301472" y="5840388"/>
                  <a:pt x="0" y="4995393"/>
                  <a:pt x="0" y="4079984"/>
                </a:cubicBezTo>
                <a:cubicBezTo>
                  <a:pt x="0" y="1826671"/>
                  <a:pt x="1826671" y="0"/>
                  <a:pt x="4079984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7859439-9F65-4FE4-AFB1-B035294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92" y="1480710"/>
            <a:ext cx="5144928" cy="4698602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2002298-DFBB-481C-BB65-B2B03B0D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324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1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D3957-B326-425C-9875-B1116839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74639"/>
            <a:ext cx="10972800" cy="922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8B9F2A2-18F9-4A22-A80D-2C26509E1561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508000" y="1300164"/>
            <a:ext cx="10972800" cy="4865687"/>
          </a:xfr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7B2B4-CEF2-4AC7-8FA9-432893F1EB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07834" y="6642100"/>
            <a:ext cx="5109633" cy="215900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A04FA-5CD5-49DC-B838-F2C07E888B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97384" y="6578600"/>
            <a:ext cx="2844800" cy="215900"/>
          </a:xfrm>
        </p:spPr>
        <p:txBody>
          <a:bodyPr/>
          <a:lstStyle>
            <a:lvl1pPr>
              <a:defRPr/>
            </a:lvl1pPr>
          </a:lstStyle>
          <a:p>
            <a:fld id="{447026A9-BC7D-45EB-840F-675ED0A99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14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A7FB-4FE9-42EB-8319-85964E95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9FDA8-24DF-4FB8-97FF-7D04017EC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5E0D1-24DB-46B5-927F-19F0D363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8919-3ADC-4EBB-8801-25030A2428E7}" type="datetimeFigureOut">
              <a:rPr lang="en-AU" smtClean="0"/>
              <a:t>29/07/2020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CB78A-4075-496A-98BD-10813499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88D0C-B851-43DB-925B-45DABC78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436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4258-FED4-46AB-BE7B-7F4A0CF2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9D3AA-98E8-4926-B7F0-BC4D7A9E1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93AF0-FBE6-4C76-A1FA-C1818DEF2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92018-B1A3-4932-8B29-689CC036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8919-3ADC-4EBB-8801-25030A2428E7}" type="datetimeFigureOut">
              <a:rPr lang="en-AU" smtClean="0"/>
              <a:t>29/07/2020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BEE34-E688-436D-BCEF-BA5D8BEA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AA93B-AEFB-4590-B374-AA9E7601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6CE765-F10F-4774-9D53-496DD2C30390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00628E-491A-4207-8AD1-B908719C6817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4A5384-4261-46DD-99EB-E474277707AF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1F1205-89F1-4802-9E8D-A726491E08A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811C4F-B404-40C5-8FD8-E680E4ECE17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06BA59-1DCE-4472-AAAB-7F707E3CFB9B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456784-B517-4BF4-9BAE-DED78457BF70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54DB63-AAD8-4B15-AF93-9B394F74418D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2DCF63A-D365-41AF-9811-E25B8AED6205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EF844B-C770-4E8E-9795-C54977498EAC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C1319A-CEFA-4714-AFF7-AC293939BDC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DE2ECA-A19A-49CC-B006-0051C691D0C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E966B47-4447-4071-86B1-6408C7BBCD3C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539BDBD-D5D2-40E6-9A23-A95DCC1CFDF2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5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10B02-63D6-4162-89CD-159027D8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0D323-9C66-4D8F-BC19-1A52DEDDA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E2727-11A0-43C1-B2DA-7124986F3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0D074-B0DA-4FFD-A2C0-979C44A65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C4E13-C8AA-4524-8C57-C401E71299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D71369-E9AA-4A6C-93FB-43D51547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8919-3ADC-4EBB-8801-25030A2428E7}" type="datetimeFigureOut">
              <a:rPr lang="en-AU" smtClean="0"/>
              <a:t>29/07/2020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558227-9840-4952-AFBC-A189B814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456BE-D83A-4BA2-B55B-FAB88A2E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382D27-2EC2-4104-BBDC-810ED6EE93E3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17DEEF-2267-4E41-86F7-D6CC48BB6A10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4E0159-88F2-477A-BA0B-250681EAA4C1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123D0E-6BFB-4E39-9C59-FCDDD6727E1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00D209-9166-4E1E-BCE6-B0EC94D63803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C6AAFEF-EAEF-4CCB-8AD0-703A780FB034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3391D1-7B1D-4663-8526-61F4DEE744D4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27792C-EFC6-442D-AC41-F3E54C26A67A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2954306-6950-4710-BE13-3CB723EF43DF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06C6890-D449-4347-B73E-501B26A313C4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978A4C-E4C7-4CD5-9627-C4A7D8C2456D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33E28B-B616-4507-B263-EE575181F8A2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7541C5F-703A-46C7-819D-3EE5FC9A365C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36B65AF-C7E7-449D-9AA0-B529407A8B2C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5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0AF6-05CA-4FC6-A81E-E003AEC9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BCBFB-27CB-4915-83E6-B5F4B239E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8919-3ADC-4EBB-8801-25030A2428E7}" type="datetimeFigureOut">
              <a:rPr lang="en-AU" smtClean="0"/>
              <a:t>29/07/2020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11FFB-4AFE-461A-A62E-B8FAE066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83D63-9017-4782-9D6C-E45AD78A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665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E9D3E-B03F-40D3-B81A-A693EE53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8919-3ADC-4EBB-8801-25030A2428E7}" type="datetimeFigureOut">
              <a:rPr lang="en-AU" smtClean="0"/>
              <a:t>29/07/2020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DA942-F7C7-4AA3-9F8C-B2B3E148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AD7E2-F93B-4880-905F-0C047658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750D48-9CD8-4D60-A96B-3BFC5C884E17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8B5449-4D23-4424-A3B8-90112535B7EA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C405F9-9E64-4E55-A68A-ED38BF9E35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57E183-8254-4EEC-AC20-9B0EC75F5E3B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1F047E-B009-4B94-8046-8C52108E5494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09E62A-C9BB-4C25-BC5F-0590754E61EA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9A5AC8-5530-46EC-A71A-640D516C3511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317B09-BB66-4EFC-956D-11966E1504F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B66EC95-10EF-49C1-AEE8-5DF08F3ACC9E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07DCF5-E079-407B-852C-773F565A3C6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E5E503-2868-4599-9F77-58BB729BBC10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434347-CF57-4788-89F8-1B0594387DB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40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5FE7-053A-4701-BEDA-CEE71569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06486-9A3F-4D49-B7A6-58358515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0ECCD-EF2E-4E8F-B0EF-2CFD2E01C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6F0B6-4523-43C6-A89E-2614225DD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8919-3ADC-4EBB-8801-25030A2428E7}" type="datetimeFigureOut">
              <a:rPr lang="en-AU" smtClean="0"/>
              <a:t>29/07/2020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FDA9F-3A9C-415E-A00C-93F3A4CC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FF73D-7E73-49E5-82D6-D75E3DD1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A272-ED0A-4D89-A74A-A6585DE4BDE7}" type="slidenum">
              <a:rPr lang="en-AU" smtClean="0"/>
              <a:t>‹#›</a:t>
            </a:fld>
            <a:endParaRPr lang="en-A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9BCA37-1410-47F7-B17F-C1CD2804FABF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E47504-A802-409E-9342-0341C3906D0B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4B74EC-A459-4229-99F2-7B69AB517AEE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7856BF-5E5A-40CF-81FC-3E23657FE1D1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7F6AA6-FE6A-4F99-B3B9-7B65B5556DBD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100534-2CEE-4E1B-9AFE-B506C48CCCA0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9B1549-F547-4863-8692-32CCB74DACC5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1336CC-0AF1-44F9-883F-D80B221283D8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947007C-33EB-477B-9A90-82DA248F2CAE}"/>
              </a:ext>
            </a:extLst>
          </p:cNvPr>
          <p:cNvSpPr/>
          <p:nvPr userDrawn="1"/>
        </p:nvSpPr>
        <p:spPr>
          <a:xfrm>
            <a:off x="4846320" y="0"/>
            <a:ext cx="7345680" cy="6907322"/>
          </a:xfrm>
          <a:custGeom>
            <a:avLst/>
            <a:gdLst>
              <a:gd name="connsiteX0" fmla="*/ 3543489 w 7345680"/>
              <a:gd name="connsiteY0" fmla="*/ 0 h 6907322"/>
              <a:gd name="connsiteX1" fmla="*/ 5432871 w 7345680"/>
              <a:gd name="connsiteY1" fmla="*/ 0 h 6907322"/>
              <a:gd name="connsiteX2" fmla="*/ 5609846 w 7345680"/>
              <a:gd name="connsiteY2" fmla="*/ 40446 h 6907322"/>
              <a:gd name="connsiteX3" fmla="*/ 7343079 w 7345680"/>
              <a:gd name="connsiteY3" fmla="*/ 915371 h 6907322"/>
              <a:gd name="connsiteX4" fmla="*/ 7345680 w 7345680"/>
              <a:gd name="connsiteY4" fmla="*/ 917602 h 6907322"/>
              <a:gd name="connsiteX5" fmla="*/ 7345680 w 7345680"/>
              <a:gd name="connsiteY5" fmla="*/ 6907322 h 6907322"/>
              <a:gd name="connsiteX6" fmla="*/ 822371 w 7345680"/>
              <a:gd name="connsiteY6" fmla="*/ 6907322 h 6907322"/>
              <a:gd name="connsiteX7" fmla="*/ 766511 w 7345680"/>
              <a:gd name="connsiteY7" fmla="*/ 6829539 h 6907322"/>
              <a:gd name="connsiteX8" fmla="*/ 0 w 7345680"/>
              <a:gd name="connsiteY8" fmla="*/ 4344739 h 6907322"/>
              <a:gd name="connsiteX9" fmla="*/ 3366514 w 7345680"/>
              <a:gd name="connsiteY9" fmla="*/ 40446 h 69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5680" h="6907322">
                <a:moveTo>
                  <a:pt x="3543489" y="0"/>
                </a:moveTo>
                <a:lnTo>
                  <a:pt x="5432871" y="0"/>
                </a:lnTo>
                <a:lnTo>
                  <a:pt x="5609846" y="40446"/>
                </a:lnTo>
                <a:cubicBezTo>
                  <a:pt x="6255171" y="204854"/>
                  <a:pt x="6844336" y="507805"/>
                  <a:pt x="7343079" y="915371"/>
                </a:cubicBezTo>
                <a:lnTo>
                  <a:pt x="7345680" y="917602"/>
                </a:lnTo>
                <a:lnTo>
                  <a:pt x="7345680" y="6907322"/>
                </a:lnTo>
                <a:lnTo>
                  <a:pt x="822371" y="6907322"/>
                </a:lnTo>
                <a:lnTo>
                  <a:pt x="766511" y="6829539"/>
                </a:lnTo>
                <a:cubicBezTo>
                  <a:pt x="282576" y="6120238"/>
                  <a:pt x="0" y="5265165"/>
                  <a:pt x="0" y="4344739"/>
                </a:cubicBezTo>
                <a:cubicBezTo>
                  <a:pt x="0" y="2273781"/>
                  <a:pt x="1430540" y="533670"/>
                  <a:pt x="3366514" y="40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7B0893-534B-4846-A368-3ACBB747A8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8EA9C7-C5B6-4730-AB96-97C936D1A6BC}"/>
              </a:ext>
            </a:extLst>
          </p:cNvPr>
          <p:cNvSpPr/>
          <p:nvPr userDrawn="1"/>
        </p:nvSpPr>
        <p:spPr>
          <a:xfrm>
            <a:off x="5323076" y="314025"/>
            <a:ext cx="6868924" cy="6593297"/>
          </a:xfrm>
          <a:custGeom>
            <a:avLst/>
            <a:gdLst>
              <a:gd name="connsiteX0" fmla="*/ 4079984 w 6868924"/>
              <a:gd name="connsiteY0" fmla="*/ 0 h 6593297"/>
              <a:gd name="connsiteX1" fmla="*/ 6675233 w 6868924"/>
              <a:gd name="connsiteY1" fmla="*/ 931670 h 6593297"/>
              <a:gd name="connsiteX2" fmla="*/ 6868924 w 6868924"/>
              <a:gd name="connsiteY2" fmla="*/ 1107709 h 6593297"/>
              <a:gd name="connsiteX3" fmla="*/ 6868924 w 6868924"/>
              <a:gd name="connsiteY3" fmla="*/ 6593297 h 6593297"/>
              <a:gd name="connsiteX4" fmla="*/ 867282 w 6868924"/>
              <a:gd name="connsiteY4" fmla="*/ 6593297 h 6593297"/>
              <a:gd name="connsiteX5" fmla="*/ 810549 w 6868924"/>
              <a:gd name="connsiteY5" fmla="*/ 6521104 h 6593297"/>
              <a:gd name="connsiteX6" fmla="*/ 0 w 6868924"/>
              <a:gd name="connsiteY6" fmla="*/ 4079984 h 6593297"/>
              <a:gd name="connsiteX7" fmla="*/ 4079984 w 6868924"/>
              <a:gd name="connsiteY7" fmla="*/ 0 h 659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6593297">
                <a:moveTo>
                  <a:pt x="4079984" y="0"/>
                </a:moveTo>
                <a:cubicBezTo>
                  <a:pt x="5065808" y="0"/>
                  <a:pt x="5969971" y="349636"/>
                  <a:pt x="6675233" y="931670"/>
                </a:cubicBezTo>
                <a:lnTo>
                  <a:pt x="6868924" y="1107709"/>
                </a:lnTo>
                <a:lnTo>
                  <a:pt x="6868924" y="6593297"/>
                </a:lnTo>
                <a:lnTo>
                  <a:pt x="867282" y="6593297"/>
                </a:lnTo>
                <a:lnTo>
                  <a:pt x="810549" y="6521104"/>
                </a:lnTo>
                <a:cubicBezTo>
                  <a:pt x="301472" y="5840388"/>
                  <a:pt x="0" y="4995393"/>
                  <a:pt x="0" y="4079984"/>
                </a:cubicBezTo>
                <a:cubicBezTo>
                  <a:pt x="0" y="1826671"/>
                  <a:pt x="1826671" y="0"/>
                  <a:pt x="4079984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6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E396-00C7-4600-9976-82311E33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EE0AB5-0BF1-4C9C-BE31-8D8A28A5D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3DB4C-819D-44E8-97A3-530783190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6EA8F-435F-49E3-A18B-45285816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8919-3ADC-4EBB-8801-25030A2428E7}" type="datetimeFigureOut">
              <a:rPr lang="en-AU" smtClean="0"/>
              <a:t>29/07/2020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E8522-2EFF-4CE0-93A2-2F2210E2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FACE4-B6A7-4404-85D9-C9E45F3C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A272-ED0A-4D89-A74A-A6585DE4BDE7}" type="slidenum">
              <a:rPr lang="en-AU" smtClean="0"/>
              <a:t>‹#›</a:t>
            </a:fld>
            <a:endParaRPr lang="en-A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D26B19-3A21-496F-973C-94D2F58ED457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A9A73-5C83-418A-A634-EE2F807242D9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366B62-DD8C-4AF4-B873-B73729B9B58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6CECF8-C260-4459-9C61-D4E82628F734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0A87B7-B8D6-4D0E-A745-05C0F7930B5C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A0390F-2DA8-4D2C-85EB-010A8E8FC626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8C3124-DE6E-45BF-BC43-4C779F64CE56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7BBF50-D717-428E-A198-BFC90B1256BC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E17C95F-E526-46AD-9AF2-871AE4BA1E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808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DC75AA-D9F9-4F00-B899-7F4F2ACD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842B5-87F1-47D8-8A9A-FFE8E3E13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C63C7-ADCC-4244-ACE9-9DD0F16A6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88919-3ADC-4EBB-8801-25030A2428E7}" type="datetimeFigureOut">
              <a:rPr lang="en-AU" smtClean="0"/>
              <a:t>29/07/2020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B3851-FE0A-440A-8998-9B779D71D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376C-41E5-4532-8109-FE24CB8B5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925D8F-30C4-4209-ACD6-C7838883B9AA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634683-1EA0-4C91-95C8-16893444D484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6BEAB4-3E19-4109-8F1E-C4DE977BE66B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3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9" r:id="rId12"/>
    <p:sldLayoutId id="2147483951" r:id="rId13"/>
    <p:sldLayoutId id="2147483952" r:id="rId14"/>
    <p:sldLayoutId id="2147483684" r:id="rId15"/>
    <p:sldLayoutId id="2147483664" r:id="rId16"/>
    <p:sldLayoutId id="2147483655" r:id="rId17"/>
    <p:sldLayoutId id="2147483668" r:id="rId18"/>
    <p:sldLayoutId id="2147483676" r:id="rId19"/>
    <p:sldLayoutId id="2147483677" r:id="rId20"/>
    <p:sldLayoutId id="2147483679" r:id="rId21"/>
    <p:sldLayoutId id="2147483680" r:id="rId22"/>
    <p:sldLayoutId id="2147483682" r:id="rId23"/>
    <p:sldLayoutId id="2147483683" r:id="rId24"/>
    <p:sldLayoutId id="2147483681" r:id="rId25"/>
    <p:sldLayoutId id="214748395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betterevaluation.org/en/blog/betterevaluation-covid-19-statement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etterevaluation.org/en/blog/adapting-evaluation-time-covid-19-%E2%80%94-part-2-define" TargetMode="External"/><Relationship Id="rId5" Type="http://schemas.openxmlformats.org/officeDocument/2006/relationships/hyperlink" Target="https://www.betterevaluation.org/en/blog/adapting-evaluation-time-covid-19-part-1-manage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387725"/>
            <a:ext cx="9968673" cy="1700866"/>
          </a:xfrm>
        </p:spPr>
        <p:txBody>
          <a:bodyPr/>
          <a:lstStyle/>
          <a:p>
            <a:r>
              <a:rPr lang="en-AU" dirty="0">
                <a:solidFill>
                  <a:schemeClr val="accent6"/>
                </a:solidFill>
              </a:rPr>
              <a:t>Rethinking the model of international MEL: </a:t>
            </a:r>
            <a:r>
              <a:rPr lang="en-AU" sz="4000" dirty="0">
                <a:solidFill>
                  <a:schemeClr val="accent6"/>
                </a:solidFill>
              </a:rPr>
              <a:t>What must we do differently to overcome MEL challenges in a post-COVID world?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5164364"/>
            <a:ext cx="11188994" cy="545320"/>
          </a:xfrm>
        </p:spPr>
        <p:txBody>
          <a:bodyPr/>
          <a:lstStyle/>
          <a:p>
            <a:r>
              <a:rPr lang="en-AU" sz="2400" dirty="0"/>
              <a:t>Patricia Rogers, BetterEvaluation</a:t>
            </a:r>
          </a:p>
          <a:p>
            <a:r>
              <a:rPr lang="en-AU" dirty="0"/>
              <a:t>Australian Council for International Development Monitoring, </a:t>
            </a:r>
            <a:br>
              <a:rPr lang="en-AU" dirty="0"/>
            </a:br>
            <a:r>
              <a:rPr lang="en-AU" dirty="0"/>
              <a:t>Evaluation and Learning Community of Practice (ACFID MELCOP)webinar</a:t>
            </a:r>
          </a:p>
          <a:p>
            <a:r>
              <a:rPr lang="en-AU" b="1" dirty="0"/>
              <a:t>Melbourne 29 July 2020</a:t>
            </a:r>
            <a:endParaRPr lang="en-GB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EE221D-6C38-4E07-8DBF-7310403EC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97" y="59735"/>
            <a:ext cx="3080295" cy="8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3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4360-BB12-47D0-96BD-2A14EB47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112" y="18255"/>
            <a:ext cx="6854687" cy="1325563"/>
          </a:xfrm>
        </p:spPr>
        <p:txBody>
          <a:bodyPr/>
          <a:lstStyle/>
          <a:p>
            <a:r>
              <a:rPr lang="en-AU" dirty="0"/>
              <a:t>Seriously address complexity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386A2E-CE23-4DDB-8E53-FD48E208D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5061" y="1112902"/>
            <a:ext cx="8652225" cy="56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CAF4AA0A-F66A-476D-8A5D-CA57FDFEC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BEBE54-C798-4F61-8B15-DEEF011BF95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E25E31D4-877E-45C3-9109-E060CBDF9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9"/>
            <a:ext cx="9144000" cy="706437"/>
          </a:xfrm>
        </p:spPr>
        <p:txBody>
          <a:bodyPr/>
          <a:lstStyle/>
          <a:p>
            <a:r>
              <a:rPr lang="en-AU" altLang="en-US" sz="2400" b="1" dirty="0">
                <a:solidFill>
                  <a:srgbClr val="FF0000"/>
                </a:solidFill>
              </a:rPr>
              <a:t>Evaluation for completely simple interventions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12643" name="Group 3">
            <a:extLst>
              <a:ext uri="{FF2B5EF4-FFF2-40B4-BE49-F238E27FC236}">
                <a16:creationId xmlns:a16="http://schemas.microsoft.com/office/drawing/2014/main" id="{2509C0A2-8C13-4A3C-9EC3-E7D536F26D32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53737177"/>
              </p:ext>
            </p:extLst>
          </p:nvPr>
        </p:nvGraphicFramePr>
        <p:xfrm>
          <a:off x="1404730" y="1103314"/>
          <a:ext cx="8817183" cy="4131475"/>
        </p:xfrm>
        <a:graphic>
          <a:graphicData uri="http://schemas.openxmlformats.org/drawingml/2006/table">
            <a:tbl>
              <a:tblPr/>
              <a:tblGrid>
                <a:gridCol w="4241909">
                  <a:extLst>
                    <a:ext uri="{9D8B030D-6E8A-4147-A177-3AD203B41FA5}">
                      <a16:colId xmlns:a16="http://schemas.microsoft.com/office/drawing/2014/main" val="1741949034"/>
                    </a:ext>
                  </a:extLst>
                </a:gridCol>
                <a:gridCol w="4575274">
                  <a:extLst>
                    <a:ext uri="{9D8B030D-6E8A-4147-A177-3AD203B41FA5}">
                      <a16:colId xmlns:a16="http://schemas.microsoft.com/office/drawing/2014/main" val="2878629820"/>
                    </a:ext>
                  </a:extLst>
                </a:gridCol>
              </a:tblGrid>
              <a:tr h="433388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interventions look like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Discrete, standardized intervention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743909"/>
                  </a:ext>
                </a:extLst>
              </a:tr>
              <a:tr h="570394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interventions 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Pretty much the same everywhere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027012"/>
                  </a:ext>
                </a:extLst>
              </a:tr>
              <a:tr h="755650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evaluation questions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works?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we doing it the right way?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953800"/>
                  </a:ext>
                </a:extLst>
              </a:tr>
              <a:tr h="754063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 of recommendations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way to do 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practices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45749"/>
                  </a:ext>
                </a:extLst>
              </a:tr>
              <a:tr h="754063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needed for evaluation uptake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transfer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753941"/>
                  </a:ext>
                </a:extLst>
              </a:tr>
              <a:tr h="819150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Metaphor for evaluation findings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 directions (one way to do it – little skill needed to follow instructions)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1099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72D322C4-89D6-469B-950C-C621CD7FC9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F3EDC5-A3F6-4292-8974-39436CCD0C0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486EEC61-D39D-4EE4-A25B-2FDEEE2E8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9"/>
            <a:ext cx="9144000" cy="706437"/>
          </a:xfrm>
        </p:spPr>
        <p:txBody>
          <a:bodyPr/>
          <a:lstStyle/>
          <a:p>
            <a:r>
              <a:rPr lang="en-AU" altLang="en-US" sz="2400" b="1" dirty="0">
                <a:solidFill>
                  <a:srgbClr val="FF0000"/>
                </a:solidFill>
              </a:rPr>
              <a:t>Evaluation for interventions with complicated aspects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13667" name="Group 3">
            <a:extLst>
              <a:ext uri="{FF2B5EF4-FFF2-40B4-BE49-F238E27FC236}">
                <a16:creationId xmlns:a16="http://schemas.microsoft.com/office/drawing/2014/main" id="{78A51649-C54C-4A72-87E5-1BEDB0FAA17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0841785"/>
              </p:ext>
            </p:extLst>
          </p:nvPr>
        </p:nvGraphicFramePr>
        <p:xfrm>
          <a:off x="1524000" y="1103313"/>
          <a:ext cx="8697913" cy="4390390"/>
        </p:xfrm>
        <a:graphic>
          <a:graphicData uri="http://schemas.openxmlformats.org/drawingml/2006/table">
            <a:tbl>
              <a:tblPr/>
              <a:tblGrid>
                <a:gridCol w="4184528">
                  <a:extLst>
                    <a:ext uri="{9D8B030D-6E8A-4147-A177-3AD203B41FA5}">
                      <a16:colId xmlns:a16="http://schemas.microsoft.com/office/drawing/2014/main" val="2713832979"/>
                    </a:ext>
                  </a:extLst>
                </a:gridCol>
                <a:gridCol w="4513385">
                  <a:extLst>
                    <a:ext uri="{9D8B030D-6E8A-4147-A177-3AD203B41FA5}">
                      <a16:colId xmlns:a16="http://schemas.microsoft.com/office/drawing/2014/main" val="798937922"/>
                    </a:ext>
                  </a:extLst>
                </a:gridCol>
              </a:tblGrid>
              <a:tr h="433388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interventions look like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 in different situations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167244"/>
                  </a:ext>
                </a:extLst>
              </a:tr>
              <a:tr h="754063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interventions 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Differently in different situations (different people or different implementation environments)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597469"/>
                  </a:ext>
                </a:extLst>
              </a:tr>
              <a:tr h="596899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evaluation questions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works for whom in what contexts?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927877"/>
                  </a:ext>
                </a:extLst>
              </a:tr>
              <a:tr h="754063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 of recommendations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Contingent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practices in particular situations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851983"/>
                  </a:ext>
                </a:extLst>
              </a:tr>
              <a:tr h="754063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needed for evaluation uptake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translation to new situations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937801"/>
                  </a:ext>
                </a:extLst>
              </a:tr>
              <a:tr h="819150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Metaphor for evaluation findings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map and timetable (need some skill to choose the most appropriate option for that time and place)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6001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9CD1CC53-A238-49FF-94D8-43EBBFF81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C17F7-D703-495B-A9C9-B0CCACFC353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0AA7579C-CD37-4675-831B-6922CA857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9"/>
            <a:ext cx="9144000" cy="706437"/>
          </a:xfrm>
        </p:spPr>
        <p:txBody>
          <a:bodyPr/>
          <a:lstStyle/>
          <a:p>
            <a:r>
              <a:rPr lang="en-AU" altLang="en-US" sz="2400" b="1">
                <a:solidFill>
                  <a:srgbClr val="FF0000"/>
                </a:solidFill>
              </a:rPr>
              <a:t>Impact evaluation for interventions with complex aspects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114691" name="Group 3">
            <a:extLst>
              <a:ext uri="{FF2B5EF4-FFF2-40B4-BE49-F238E27FC236}">
                <a16:creationId xmlns:a16="http://schemas.microsoft.com/office/drawing/2014/main" id="{2F09B633-CDCD-4293-9DEF-19F971D9BCB7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48915208"/>
              </p:ext>
            </p:extLst>
          </p:nvPr>
        </p:nvGraphicFramePr>
        <p:xfrm>
          <a:off x="1235077" y="1125538"/>
          <a:ext cx="9143999" cy="4521836"/>
        </p:xfrm>
        <a:graphic>
          <a:graphicData uri="http://schemas.openxmlformats.org/drawingml/2006/table">
            <a:tbl>
              <a:tblPr/>
              <a:tblGrid>
                <a:gridCol w="4398824">
                  <a:extLst>
                    <a:ext uri="{9D8B030D-6E8A-4147-A177-3AD203B41FA5}">
                      <a16:colId xmlns:a16="http://schemas.microsoft.com/office/drawing/2014/main" val="1716973300"/>
                    </a:ext>
                  </a:extLst>
                </a:gridCol>
                <a:gridCol w="4745175">
                  <a:extLst>
                    <a:ext uri="{9D8B030D-6E8A-4147-A177-3AD203B41FA5}">
                      <a16:colId xmlns:a16="http://schemas.microsoft.com/office/drawing/2014/main" val="683966787"/>
                    </a:ext>
                  </a:extLst>
                </a:gridCol>
              </a:tblGrid>
              <a:tr h="433388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interventions look like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standardized and changing, adaptive, and emergent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03506"/>
                  </a:ext>
                </a:extLst>
              </a:tr>
              <a:tr h="754063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interventions 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 sensitive to initial conditions as well as to context, generalisations rapidly decay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6033"/>
                  </a:ext>
                </a:extLst>
              </a:tr>
              <a:tr h="755650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evaluation questions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working?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do we understand this?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639072"/>
                  </a:ext>
                </a:extLst>
              </a:tr>
              <a:tr h="754063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 of recommendation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 and emergent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Principles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588526"/>
                  </a:ext>
                </a:extLst>
              </a:tr>
              <a:tr h="754063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needed for evaluation uptake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 knowledge generation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988701"/>
                  </a:ext>
                </a:extLst>
              </a:tr>
              <a:tr h="819150"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Metaphor for evaluation findings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50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fontAlgn="base">
                        <a:spcBef>
                          <a:spcPct val="25000"/>
                        </a:spcBef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Topographical map and compass (need to work it out as you go along)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0124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A59CA8-6C51-4B57-B86E-74C27242B84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-1" y="6516000"/>
            <a:ext cx="11230807" cy="867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62" y="280429"/>
            <a:ext cx="8128000" cy="54045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cs typeface="Arial"/>
              </a:rPr>
              <a:t>Implications of addressing complexity in MEL – operating in conditions of ongoing uncertainty and lack of predictability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038C21-B5F3-4560-86B0-7A0FDDDE9B6E}"/>
              </a:ext>
            </a:extLst>
          </p:cNvPr>
          <p:cNvSpPr/>
          <p:nvPr/>
        </p:nvSpPr>
        <p:spPr>
          <a:xfrm>
            <a:off x="11203200" y="6327866"/>
            <a:ext cx="417292" cy="4172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Slide Number Placeholder 27">
            <a:extLst>
              <a:ext uri="{FF2B5EF4-FFF2-40B4-BE49-F238E27FC236}">
                <a16:creationId xmlns:a16="http://schemas.microsoft.com/office/drawing/2014/main" id="{B8C7E785-6A1E-4D73-A48D-EC10098C0C35}"/>
              </a:ext>
            </a:extLst>
          </p:cNvPr>
          <p:cNvSpPr txBox="1">
            <a:spLocks/>
          </p:cNvSpPr>
          <p:nvPr/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B4E619-4CA9-4A22-920F-20396BF50470}" type="slidenum">
              <a:rPr lang="en-US" sz="1400" baseline="-25000" smtClean="0"/>
              <a:pPr/>
              <a:t>6</a:t>
            </a:fld>
            <a:endParaRPr lang="en-US" sz="1400" baseline="-25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BD8587-3B03-43D2-8DDD-21C9CAE5144F}"/>
              </a:ext>
            </a:extLst>
          </p:cNvPr>
          <p:cNvGrpSpPr/>
          <p:nvPr/>
        </p:nvGrpSpPr>
        <p:grpSpPr>
          <a:xfrm>
            <a:off x="640079" y="6327866"/>
            <a:ext cx="1150621" cy="393610"/>
            <a:chOff x="640079" y="6327866"/>
            <a:chExt cx="1150621" cy="39361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A8EDE18-AD73-4BF4-A864-D57BBDF76795}"/>
                </a:ext>
              </a:extLst>
            </p:cNvPr>
            <p:cNvSpPr/>
            <p:nvPr/>
          </p:nvSpPr>
          <p:spPr>
            <a:xfrm>
              <a:off x="640079" y="6327866"/>
              <a:ext cx="1150621" cy="393610"/>
            </a:xfrm>
            <a:prstGeom prst="roundRect">
              <a:avLst>
                <a:gd name="adj" fmla="val 8785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Logo here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CD534D51-FE7F-4628-B481-F3F8D402F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29" y="6372992"/>
              <a:ext cx="1059121" cy="303358"/>
            </a:xfrm>
            <a:prstGeom prst="rect">
              <a:avLst/>
            </a:prstGeom>
          </p:spPr>
        </p:pic>
      </p:grpSp>
      <p:pic>
        <p:nvPicPr>
          <p:cNvPr id="3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E1B7F-8ACF-4C0F-81DD-91F30B13F6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86" t="11474" r="48486" b="5822"/>
          <a:stretch/>
        </p:blipFill>
        <p:spPr>
          <a:xfrm>
            <a:off x="14741" y="3891279"/>
            <a:ext cx="2401295" cy="2966721"/>
          </a:xfrm>
          <a:prstGeom prst="rect">
            <a:avLst/>
          </a:prstGeom>
        </p:spPr>
      </p:pic>
      <p:graphicFrame>
        <p:nvGraphicFramePr>
          <p:cNvPr id="18" name="Table 19">
            <a:extLst>
              <a:ext uri="{FF2B5EF4-FFF2-40B4-BE49-F238E27FC236}">
                <a16:creationId xmlns:a16="http://schemas.microsoft.com/office/drawing/2014/main" id="{A83C1C5F-A010-4A23-80D4-A7D92C7DC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67169"/>
              </p:ext>
            </p:extLst>
          </p:nvPr>
        </p:nvGraphicFramePr>
        <p:xfrm>
          <a:off x="3204818" y="1479510"/>
          <a:ext cx="8128000" cy="5405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58052">
                  <a:extLst>
                    <a:ext uri="{9D8B030D-6E8A-4147-A177-3AD203B41FA5}">
                      <a16:colId xmlns:a16="http://schemas.microsoft.com/office/drawing/2014/main" val="237577290"/>
                    </a:ext>
                  </a:extLst>
                </a:gridCol>
                <a:gridCol w="5269948">
                  <a:extLst>
                    <a:ext uri="{9D8B030D-6E8A-4147-A177-3AD203B41FA5}">
                      <a16:colId xmlns:a16="http://schemas.microsoft.com/office/drawing/2014/main" val="769710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20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MANAGE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Partnering and supporting local control and conduct of evaluation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More rapid turnaround evaluations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Emergent M &amp; E plans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12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DEFINE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Theories of change with explicit change theories and action theories that guide evaluation and are adapted, address emergent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868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Questions that focus on informing adaptive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28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DESCRIBE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Data that can be collected despite pandemic restrictions and dangers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37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UNDERSTAND CAUSES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Non-experimental causal inference that does not assume stable situations and can use diverse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66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SYNTHESISE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Rapid, realist synthesis that draws on theories of change and diverse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702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REPORT AND SUPPORT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Timely, targeted knowledge products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Engagement to translate findings to new contexts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195190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7B18213D-BA12-49C4-A1F1-C62ED1658E24}"/>
              </a:ext>
            </a:extLst>
          </p:cNvPr>
          <p:cNvSpPr/>
          <p:nvPr/>
        </p:nvSpPr>
        <p:spPr>
          <a:xfrm>
            <a:off x="6096000" y="1890400"/>
            <a:ext cx="5061919" cy="11068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230D4C-812B-4A1D-B259-2714D137FADD}"/>
              </a:ext>
            </a:extLst>
          </p:cNvPr>
          <p:cNvSpPr/>
          <p:nvPr/>
        </p:nvSpPr>
        <p:spPr>
          <a:xfrm>
            <a:off x="6168887" y="4018148"/>
            <a:ext cx="5034313" cy="2989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FD3D18-F39A-4563-9320-DB76FD07EE08}"/>
              </a:ext>
            </a:extLst>
          </p:cNvPr>
          <p:cNvSpPr/>
          <p:nvPr/>
        </p:nvSpPr>
        <p:spPr>
          <a:xfrm>
            <a:off x="6168887" y="4382789"/>
            <a:ext cx="5061920" cy="5156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3891BE-B518-4C3C-BD77-297D06255F7E}"/>
              </a:ext>
            </a:extLst>
          </p:cNvPr>
          <p:cNvSpPr/>
          <p:nvPr/>
        </p:nvSpPr>
        <p:spPr>
          <a:xfrm>
            <a:off x="6034805" y="4975721"/>
            <a:ext cx="5034313" cy="5813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B2A818-966B-4D71-B428-65C69F00E7C8}"/>
              </a:ext>
            </a:extLst>
          </p:cNvPr>
          <p:cNvSpPr/>
          <p:nvPr/>
        </p:nvSpPr>
        <p:spPr>
          <a:xfrm>
            <a:off x="6168886" y="5634343"/>
            <a:ext cx="5034313" cy="5813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7DF41A-8CBA-48BB-A37E-7D4D75235D6E}"/>
              </a:ext>
            </a:extLst>
          </p:cNvPr>
          <p:cNvSpPr/>
          <p:nvPr/>
        </p:nvSpPr>
        <p:spPr>
          <a:xfrm>
            <a:off x="6155084" y="6321306"/>
            <a:ext cx="5034313" cy="5529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A85D6B-7E0F-47B0-B676-77D64418F5E0}"/>
              </a:ext>
            </a:extLst>
          </p:cNvPr>
          <p:cNvSpPr/>
          <p:nvPr/>
        </p:nvSpPr>
        <p:spPr>
          <a:xfrm>
            <a:off x="6155082" y="3140305"/>
            <a:ext cx="5061919" cy="8153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43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2262C3-9933-4E5A-AD93-51BC24EC2532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-1" y="6516000"/>
            <a:ext cx="11230807" cy="867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0CC4BAC-A1E6-4CFA-A1F3-559213984C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>
          <a:xfrm>
            <a:off x="173334" y="-52878"/>
            <a:ext cx="1317536" cy="1317536"/>
          </a:xfr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796" y="790462"/>
            <a:ext cx="4828090" cy="1480711"/>
          </a:xfrm>
        </p:spPr>
        <p:txBody>
          <a:bodyPr/>
          <a:lstStyle/>
          <a:p>
            <a:r>
              <a:rPr lang="en-US" b="0" dirty="0">
                <a:solidFill>
                  <a:srgbClr val="7030A0"/>
                </a:solidFill>
              </a:rPr>
              <a:t>COVID-19 statement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</p:spPr>
        <p:txBody>
          <a:bodyPr/>
          <a:lstStyle/>
          <a:p>
            <a:fld id="{DCB4E619-4CA9-4A22-920F-20396BF5047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75E0DB-8B4F-485F-8415-F8F9045C1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7" y="2526124"/>
            <a:ext cx="6591890" cy="417072"/>
          </a:xfrm>
        </p:spPr>
        <p:txBody>
          <a:bodyPr/>
          <a:lstStyle/>
          <a:p>
            <a:r>
              <a:rPr lang="en-AU" sz="1800" dirty="0">
                <a:hlinkClick r:id="rId3"/>
              </a:rPr>
              <a:t>https://www.betterevaluation.org/en/blog/betterevaluation-covid-19-statement</a:t>
            </a:r>
            <a:endParaRPr lang="en-US" sz="1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977C90-43A9-4397-B9DB-A02459BB66BD}"/>
              </a:ext>
            </a:extLst>
          </p:cNvPr>
          <p:cNvSpPr/>
          <p:nvPr/>
        </p:nvSpPr>
        <p:spPr>
          <a:xfrm>
            <a:off x="11203200" y="6327866"/>
            <a:ext cx="417292" cy="41729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Slide Number Placeholder 27">
            <a:extLst>
              <a:ext uri="{FF2B5EF4-FFF2-40B4-BE49-F238E27FC236}">
                <a16:creationId xmlns:a16="http://schemas.microsoft.com/office/drawing/2014/main" id="{6677056F-9F54-496D-803C-E53C3E6DBBC7}"/>
              </a:ext>
            </a:extLst>
          </p:cNvPr>
          <p:cNvSpPr txBox="1">
            <a:spLocks/>
          </p:cNvSpPr>
          <p:nvPr/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B4E619-4CA9-4A22-920F-20396BF50470}" type="slidenum">
              <a:rPr lang="en-US" sz="1400" baseline="-25000" smtClean="0"/>
              <a:pPr/>
              <a:t>7</a:t>
            </a:fld>
            <a:endParaRPr lang="en-US" sz="1400" baseline="-25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678F68-19BE-4175-A3B3-1D67878A82E0}"/>
              </a:ext>
            </a:extLst>
          </p:cNvPr>
          <p:cNvGrpSpPr/>
          <p:nvPr/>
        </p:nvGrpSpPr>
        <p:grpSpPr>
          <a:xfrm>
            <a:off x="640079" y="6327866"/>
            <a:ext cx="1150621" cy="393610"/>
            <a:chOff x="640079" y="6327866"/>
            <a:chExt cx="1150621" cy="39361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9FADFDE-204C-4059-A095-E233F6530593}"/>
                </a:ext>
              </a:extLst>
            </p:cNvPr>
            <p:cNvSpPr/>
            <p:nvPr/>
          </p:nvSpPr>
          <p:spPr>
            <a:xfrm>
              <a:off x="640079" y="6327866"/>
              <a:ext cx="1150621" cy="393610"/>
            </a:xfrm>
            <a:prstGeom prst="roundRect">
              <a:avLst>
                <a:gd name="adj" fmla="val 8785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Logo here</a:t>
              </a:r>
            </a:p>
          </p:txBody>
        </p:sp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FCBC2691-BE0E-4A35-80F3-9F47D9360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29" y="6372992"/>
              <a:ext cx="1059121" cy="303358"/>
            </a:xfrm>
            <a:prstGeom prst="rect">
              <a:avLst/>
            </a:prstGeom>
          </p:spPr>
        </p:pic>
      </p:grpSp>
      <p:sp>
        <p:nvSpPr>
          <p:cNvPr id="22" name="Title 13">
            <a:extLst>
              <a:ext uri="{FF2B5EF4-FFF2-40B4-BE49-F238E27FC236}">
                <a16:creationId xmlns:a16="http://schemas.microsoft.com/office/drawing/2014/main" id="{559B2B38-516A-44DB-9964-BF51A88E7638}"/>
              </a:ext>
            </a:extLst>
          </p:cNvPr>
          <p:cNvSpPr txBox="1">
            <a:spLocks/>
          </p:cNvSpPr>
          <p:nvPr/>
        </p:nvSpPr>
        <p:spPr>
          <a:xfrm>
            <a:off x="5215795" y="3248887"/>
            <a:ext cx="6526261" cy="920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dirty="0">
                <a:solidFill>
                  <a:schemeClr val="accent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 dirty="0">
                <a:solidFill>
                  <a:srgbClr val="7030A0"/>
                </a:solidFill>
              </a:rPr>
              <a:t>Adapting evaluation in a time of COVID-19 – blog series and thematic page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C4673107-D486-4983-B323-CFFAE7CA161E}"/>
              </a:ext>
            </a:extLst>
          </p:cNvPr>
          <p:cNvSpPr txBox="1">
            <a:spLocks/>
          </p:cNvSpPr>
          <p:nvPr/>
        </p:nvSpPr>
        <p:spPr>
          <a:xfrm>
            <a:off x="5215796" y="4169756"/>
            <a:ext cx="5698946" cy="417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>
                <a:hlinkClick r:id="rId5"/>
              </a:rPr>
              <a:t>https://www.betterevaluation.org/en/blog/adapting-evaluation-time-covid-19-part-1-manage</a:t>
            </a:r>
            <a:endParaRPr lang="en-AU" sz="1800" dirty="0"/>
          </a:p>
          <a:p>
            <a:r>
              <a:rPr lang="en-AU" sz="1800" dirty="0">
                <a:hlinkClick r:id="rId6"/>
              </a:rPr>
              <a:t>https://www.betterevaluation.org/en/blog/adapting-evaluation-time-covid-19-%E2%80%94-part-2-define</a:t>
            </a:r>
            <a:endParaRPr lang="en-AU" sz="1800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D99CAD84-0133-4FEB-B3E2-1C47DC3AC9B6}"/>
              </a:ext>
            </a:extLst>
          </p:cNvPr>
          <p:cNvSpPr txBox="1">
            <a:spLocks/>
          </p:cNvSpPr>
          <p:nvPr/>
        </p:nvSpPr>
        <p:spPr>
          <a:xfrm>
            <a:off x="5215796" y="5706536"/>
            <a:ext cx="5698946" cy="417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b="1" dirty="0"/>
              <a:t>@</a:t>
            </a:r>
            <a:r>
              <a:rPr lang="en-AU" sz="1800" b="1" dirty="0" err="1"/>
              <a:t>BetterEval</a:t>
            </a:r>
            <a:r>
              <a:rPr lang="en-AU" sz="1800" b="1" dirty="0"/>
              <a:t> </a:t>
            </a:r>
            <a:r>
              <a:rPr lang="en-AU" sz="1800" dirty="0"/>
              <a:t>Twitte</a:t>
            </a:r>
            <a:r>
              <a:rPr lang="en-AU" sz="1800" b="1" dirty="0"/>
              <a:t>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3CE7A4-8505-46A6-BF5D-4B5A1293D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5735" y="1671820"/>
            <a:ext cx="2132871" cy="1420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79DBEB-8106-4643-85C1-EB9D0B1E3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367" y="3185211"/>
            <a:ext cx="2079850" cy="16317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B8EC13-2029-4D5A-A92F-515E9F6D79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3721" y="4940815"/>
            <a:ext cx="2157412" cy="1531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510363-E637-4AED-93D3-77B0B65F06BD}"/>
              </a:ext>
            </a:extLst>
          </p:cNvPr>
          <p:cNvSpPr txBox="1"/>
          <p:nvPr/>
        </p:nvSpPr>
        <p:spPr>
          <a:xfrm>
            <a:off x="1676399" y="96231"/>
            <a:ext cx="10436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Sharing resources on adapting evaluation in a time of COVID-19</a:t>
            </a:r>
          </a:p>
        </p:txBody>
      </p:sp>
    </p:spTree>
    <p:extLst>
      <p:ext uri="{BB962C8B-B14F-4D97-AF65-F5344CB8AC3E}">
        <p14:creationId xmlns:p14="http://schemas.microsoft.com/office/powerpoint/2010/main" val="1078920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4E2DC"/>
      </a:lt2>
      <a:accent1>
        <a:srgbClr val="D40027"/>
      </a:accent1>
      <a:accent2>
        <a:srgbClr val="F08C1E"/>
      </a:accent2>
      <a:accent3>
        <a:srgbClr val="FDDF33"/>
      </a:accent3>
      <a:accent4>
        <a:srgbClr val="289B3F"/>
      </a:accent4>
      <a:accent5>
        <a:srgbClr val="1868AF"/>
      </a:accent5>
      <a:accent6>
        <a:srgbClr val="602F86"/>
      </a:accent6>
      <a:hlink>
        <a:srgbClr val="00B0F0"/>
      </a:hlink>
      <a:folHlink>
        <a:srgbClr val="006F96"/>
      </a:folHlink>
    </a:clrScheme>
    <a:fontScheme name="BetterEval">
      <a:majorFont>
        <a:latin typeface="Arv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69220D2866C04FB7E8E24B74FDB33F" ma:contentTypeVersion="12" ma:contentTypeDescription="Create a new document." ma:contentTypeScope="" ma:versionID="9ba8b026424d1b096fd9be1769132af0">
  <xsd:schema xmlns:xsd="http://www.w3.org/2001/XMLSchema" xmlns:xs="http://www.w3.org/2001/XMLSchema" xmlns:p="http://schemas.microsoft.com/office/2006/metadata/properties" xmlns:ns2="2dd54864-cd60-4188-9c44-3728355d3499" xmlns:ns3="49d68dfc-dd48-4452-8d50-d2a8351e7497" targetNamespace="http://schemas.microsoft.com/office/2006/metadata/properties" ma:root="true" ma:fieldsID="aae7f7ebda23d3c9eb3fd0c398f1f9a2" ns2:_="" ns3:_="">
    <xsd:import namespace="2dd54864-cd60-4188-9c44-3728355d3499"/>
    <xsd:import namespace="49d68dfc-dd48-4452-8d50-d2a8351e74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54864-cd60-4188-9c44-3728355d3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68dfc-dd48-4452-8d50-d2a8351e74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66AFDE-A9D6-4DD8-B471-43BFA03A3F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8F95F1-64A1-4047-9BA0-D956C2834297}">
  <ds:schemaRefs>
    <ds:schemaRef ds:uri="http://schemas.microsoft.com/office/2006/documentManagement/types"/>
    <ds:schemaRef ds:uri="49d68dfc-dd48-4452-8d50-d2a8351e7497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2dd54864-cd60-4188-9c44-3728355d3499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ABC5D4-1D27-4CAE-89C1-CB79955553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d54864-cd60-4188-9c44-3728355d3499"/>
    <ds:schemaRef ds:uri="49d68dfc-dd48-4452-8d50-d2a8351e7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493</Words>
  <Application>Microsoft Office PowerPoint</Application>
  <PresentationFormat>Widescreen</PresentationFormat>
  <Paragraphs>84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Arvo</vt:lpstr>
      <vt:lpstr>Calibri</vt:lpstr>
      <vt:lpstr>Office Theme</vt:lpstr>
      <vt:lpstr>Rethinking the model of international MEL: What must we do differently to overcome MEL challenges in a post-COVID world?</vt:lpstr>
      <vt:lpstr>Seriously address complexity</vt:lpstr>
      <vt:lpstr>Evaluation for completely simple interventions</vt:lpstr>
      <vt:lpstr>Evaluation for interventions with complicated aspects</vt:lpstr>
      <vt:lpstr>Impact evaluation for interventions with complex aspects</vt:lpstr>
      <vt:lpstr>Implications of addressing complexity in MEL – operating in conditions of ongoing uncertainty and lack of predictability</vt:lpstr>
      <vt:lpstr>COVID-19 statement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BetterEvaluation</dc:title>
  <dc:creator/>
  <cp:lastModifiedBy/>
  <cp:revision>93</cp:revision>
  <dcterms:created xsi:type="dcterms:W3CDTF">2020-07-06T06:37:57Z</dcterms:created>
  <dcterms:modified xsi:type="dcterms:W3CDTF">2020-07-29T01:26:54Z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0x0101009969220D2866C04FB7E8E24B74FDB33F</vt:lpwstr>
  </property>
</Properties>
</file>